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2" r:id="rId16"/>
    <p:sldId id="271" r:id="rId17"/>
    <p:sldId id="270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77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B1191-7181-3E4B-BF30-325D903656B3}" type="datetimeFigureOut">
              <a:rPr lang="en-US" smtClean="0"/>
              <a:t>15/05/17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44995-6E7F-8E46-8055-B3C177F2A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6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UBM, Horizontal,</a:t>
            </a:r>
            <a:r>
              <a:rPr lang="en-US" baseline="0" dirty="0" smtClean="0"/>
              <a:t> Primary (virgin)</a:t>
            </a:r>
          </a:p>
          <a:p>
            <a:r>
              <a:rPr lang="en-US" baseline="0" dirty="0" smtClean="0"/>
              <a:t>51 children, 79 </a:t>
            </a:r>
            <a:r>
              <a:rPr lang="en-US" baseline="0" dirty="0" err="1" smtClean="0"/>
              <a:t>ms</a:t>
            </a:r>
            <a:endParaRPr lang="en-US" baseline="0" dirty="0" smtClean="0"/>
          </a:p>
          <a:p>
            <a:r>
              <a:rPr lang="en-US" baseline="0" dirty="0" err="1" smtClean="0"/>
              <a:t>Intraclass</a:t>
            </a:r>
            <a:r>
              <a:rPr lang="en-US" baseline="0" dirty="0" smtClean="0"/>
              <a:t> correlation coefficient 0.71 (GOOD AGREEMENT)</a:t>
            </a:r>
          </a:p>
          <a:p>
            <a:r>
              <a:rPr lang="en-US" baseline="0" dirty="0" smtClean="0"/>
              <a:t>UBM is a reliable tool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4995-6E7F-8E46-8055-B3C177F2A6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90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microcornea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sclerocornea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corneal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pannus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difficult to define a clear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limbus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were excluded.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GA, 60db gain,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oscilations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limbus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(axial cross section of insertion)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Calipre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gives clear landmark  (4mm MR, 5mm LR)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Calipre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function on UBM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4995-6E7F-8E46-8055-B3C177F2A6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65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Field of view is limited to 5 mm or less</a:t>
            </a:r>
          </a:p>
          <a:p>
            <a:r>
              <a:rPr lang="en-US" dirty="0" smtClean="0"/>
              <a:t>Potential</a:t>
            </a:r>
            <a:r>
              <a:rPr lang="en-US" baseline="0" dirty="0" smtClean="0"/>
              <a:t> space between muscle and sclera</a:t>
            </a:r>
          </a:p>
          <a:p>
            <a:r>
              <a:rPr lang="en-US" baseline="0" dirty="0" smtClean="0"/>
              <a:t>GA, and topical in 14 and older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4995-6E7F-8E46-8055-B3C177F2A6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91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4995-6E7F-8E46-8055-B3C177F2A6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98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84EC6-C858-EA49-9E88-DC68347AC980}" type="datetimeFigureOut">
              <a:rPr lang="en-US" smtClean="0"/>
              <a:t>15/05/17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9F86-FCBE-3241-84FD-0BC12C38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63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84EC6-C858-EA49-9E88-DC68347AC980}" type="datetimeFigureOut">
              <a:rPr lang="en-US" smtClean="0"/>
              <a:t>15/05/17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9F86-FCBE-3241-84FD-0BC12C38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0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84EC6-C858-EA49-9E88-DC68347AC980}" type="datetimeFigureOut">
              <a:rPr lang="en-US" smtClean="0"/>
              <a:t>15/05/17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9F86-FCBE-3241-84FD-0BC12C38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92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84EC6-C858-EA49-9E88-DC68347AC980}" type="datetimeFigureOut">
              <a:rPr lang="en-US" smtClean="0"/>
              <a:t>15/05/17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9F86-FCBE-3241-84FD-0BC12C38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63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84EC6-C858-EA49-9E88-DC68347AC980}" type="datetimeFigureOut">
              <a:rPr lang="en-US" smtClean="0"/>
              <a:t>15/05/17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9F86-FCBE-3241-84FD-0BC12C38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66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84EC6-C858-EA49-9E88-DC68347AC980}" type="datetimeFigureOut">
              <a:rPr lang="en-US" smtClean="0"/>
              <a:t>15/05/17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9F86-FCBE-3241-84FD-0BC12C38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58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84EC6-C858-EA49-9E88-DC68347AC980}" type="datetimeFigureOut">
              <a:rPr lang="en-US" smtClean="0"/>
              <a:t>15/05/17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9F86-FCBE-3241-84FD-0BC12C38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85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84EC6-C858-EA49-9E88-DC68347AC980}" type="datetimeFigureOut">
              <a:rPr lang="en-US" smtClean="0"/>
              <a:t>15/05/17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9F86-FCBE-3241-84FD-0BC12C38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5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84EC6-C858-EA49-9E88-DC68347AC980}" type="datetimeFigureOut">
              <a:rPr lang="en-US" smtClean="0"/>
              <a:t>15/05/17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9F86-FCBE-3241-84FD-0BC12C38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8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84EC6-C858-EA49-9E88-DC68347AC980}" type="datetimeFigureOut">
              <a:rPr lang="en-US" smtClean="0"/>
              <a:t>15/05/17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9F86-FCBE-3241-84FD-0BC12C38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7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84EC6-C858-EA49-9E88-DC68347AC980}" type="datetimeFigureOut">
              <a:rPr lang="en-US" smtClean="0"/>
              <a:t>15/05/17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9F86-FCBE-3241-84FD-0BC12C38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86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4EC6-C858-EA49-9E88-DC68347AC980}" type="datetimeFigureOut">
              <a:rPr lang="en-US" smtClean="0"/>
              <a:t>15/05/17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29F86-FCBE-3241-84FD-0BC12C38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7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UBM IN STRABISMUS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55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ullSizeRender-2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38" r="-16438"/>
          <a:stretch>
            <a:fillRect/>
          </a:stretch>
        </p:blipFill>
        <p:spPr>
          <a:xfrm>
            <a:off x="-713727" y="433294"/>
            <a:ext cx="10351397" cy="5692870"/>
          </a:xfrm>
        </p:spPr>
      </p:pic>
    </p:spTree>
    <p:extLst>
      <p:ext uri="{BB962C8B-B14F-4D97-AF65-F5344CB8AC3E}">
        <p14:creationId xmlns:p14="http://schemas.microsoft.com/office/powerpoint/2010/main" val="1716651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( UBM reading minus surgical measurement) against the mean of the two measurements </a:t>
            </a:r>
            <a:endParaRPr lang="en-US" dirty="0" smtClean="0"/>
          </a:p>
          <a:p>
            <a:r>
              <a:rPr lang="en-US" dirty="0"/>
              <a:t>clinically acceptable limits of agreement were </a:t>
            </a:r>
            <a:r>
              <a:rPr lang="en-US" dirty="0" smtClean="0"/>
              <a:t>+/- </a:t>
            </a:r>
            <a:r>
              <a:rPr lang="en-US" dirty="0"/>
              <a:t>􏰀1 </a:t>
            </a:r>
            <a:r>
              <a:rPr lang="en-US" dirty="0" smtClean="0"/>
              <a:t>mm</a:t>
            </a:r>
          </a:p>
          <a:p>
            <a:r>
              <a:rPr lang="en-US" dirty="0" smtClean="0"/>
              <a:t>According to Bland-Altman plot the degree of agreement was good</a:t>
            </a:r>
          </a:p>
          <a:p>
            <a:r>
              <a:rPr lang="en-US" dirty="0"/>
              <a:t>The ICC was 0.78, consistent with “very good” correlation between the two methods.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 descr="FullSizeRender 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7" b="48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00275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ullSizeRender-26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373" r="-40373"/>
          <a:stretch>
            <a:fillRect/>
          </a:stretch>
        </p:blipFill>
        <p:spPr>
          <a:xfrm>
            <a:off x="-130754" y="941294"/>
            <a:ext cx="4626554" cy="5184869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41294"/>
            <a:ext cx="4038600" cy="518486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muscle belly can be visualized by the UBM as a </a:t>
            </a:r>
            <a:r>
              <a:rPr lang="en-US" dirty="0" err="1" smtClean="0"/>
              <a:t>hyperreflective</a:t>
            </a:r>
            <a:r>
              <a:rPr lang="en-US" dirty="0" smtClean="0"/>
              <a:t> </a:t>
            </a:r>
            <a:r>
              <a:rPr lang="en-US" dirty="0"/>
              <a:t>area, which is well </a:t>
            </a:r>
            <a:r>
              <a:rPr lang="en-US" dirty="0" smtClean="0"/>
              <a:t>delineated.</a:t>
            </a:r>
          </a:p>
          <a:p>
            <a:r>
              <a:rPr lang="en-US" dirty="0" smtClean="0"/>
              <a:t>There </a:t>
            </a:r>
            <a:r>
              <a:rPr lang="en-US" dirty="0"/>
              <a:t>is a </a:t>
            </a:r>
            <a:r>
              <a:rPr lang="en-US" dirty="0" err="1"/>
              <a:t>hyporeflective</a:t>
            </a:r>
            <a:r>
              <a:rPr lang="en-US" dirty="0"/>
              <a:t> area under the true muscle that creates a distinct dark linear </a:t>
            </a:r>
            <a:r>
              <a:rPr lang="en-US" dirty="0" smtClean="0"/>
              <a:t>shadow</a:t>
            </a:r>
          </a:p>
          <a:p>
            <a:r>
              <a:rPr lang="en-US" dirty="0" smtClean="0"/>
              <a:t>In </a:t>
            </a:r>
            <a:r>
              <a:rPr lang="en-US" dirty="0"/>
              <a:t>contrast, the </a:t>
            </a:r>
            <a:r>
              <a:rPr lang="en-US" dirty="0" err="1"/>
              <a:t>pseudotendon</a:t>
            </a:r>
            <a:r>
              <a:rPr lang="en-US" dirty="0"/>
              <a:t> was seen as an area that was irregular in shape with a tendency to be highly reflective, and there was no clear linear shadow separating it from the scleral echoes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881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 previous 3 studies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Safe, quick, reliable.</a:t>
            </a:r>
          </a:p>
          <a:p>
            <a:r>
              <a:rPr lang="en-US" dirty="0" smtClean="0"/>
              <a:t>suspected </a:t>
            </a:r>
            <a:r>
              <a:rPr lang="en-US" dirty="0"/>
              <a:t>lost or slipped muscle after surgery. </a:t>
            </a:r>
            <a:endParaRPr lang="en-US" dirty="0" smtClean="0"/>
          </a:p>
          <a:p>
            <a:r>
              <a:rPr lang="en-US" dirty="0"/>
              <a:t>characteristics of the muscle </a:t>
            </a:r>
            <a:r>
              <a:rPr lang="en-US" dirty="0" smtClean="0"/>
              <a:t>body, pseudo tendon.</a:t>
            </a:r>
          </a:p>
          <a:p>
            <a:r>
              <a:rPr lang="en-US" dirty="0"/>
              <a:t>status of the sclera and choroid underneath the suture site. </a:t>
            </a:r>
            <a:endParaRPr lang="en-US" dirty="0" smtClean="0"/>
          </a:p>
          <a:p>
            <a:r>
              <a:rPr lang="en-US" dirty="0" smtClean="0"/>
              <a:t>Limited view of 5 mm field</a:t>
            </a:r>
          </a:p>
          <a:p>
            <a:r>
              <a:rPr lang="en-US" dirty="0" smtClean="0"/>
              <a:t>Limited to 12 mm in vertical recti and MR, and 14 mm in LR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888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FullSizeRender 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048" r="-45048"/>
          <a:stretch>
            <a:fillRect/>
          </a:stretch>
        </p:blipFill>
        <p:spPr>
          <a:xfrm>
            <a:off x="-496385" y="522941"/>
            <a:ext cx="10188392" cy="5603223"/>
          </a:xfrm>
        </p:spPr>
      </p:pic>
    </p:spTree>
    <p:extLst>
      <p:ext uri="{BB962C8B-B14F-4D97-AF65-F5344CB8AC3E}">
        <p14:creationId xmlns:p14="http://schemas.microsoft.com/office/powerpoint/2010/main" val="3319220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WF-UBM </a:t>
            </a:r>
            <a:r>
              <a:rPr lang="en-US" dirty="0" err="1" smtClean="0"/>
              <a:t>vs</a:t>
            </a:r>
            <a:r>
              <a:rPr lang="en-US" dirty="0" smtClean="0"/>
              <a:t> older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software provides a much better definition 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image frame spanning many more square </a:t>
            </a:r>
            <a:r>
              <a:rPr lang="en-US" dirty="0" err="1"/>
              <a:t>millimetres</a:t>
            </a:r>
            <a:r>
              <a:rPr lang="en-US" dirty="0"/>
              <a:t> (14 </a:t>
            </a:r>
            <a:r>
              <a:rPr lang="en-US" dirty="0" smtClean="0"/>
              <a:t>mm X 18 </a:t>
            </a:r>
            <a:r>
              <a:rPr lang="en-US" dirty="0"/>
              <a:t>mm) than was possible with the older model (3.5 </a:t>
            </a:r>
            <a:r>
              <a:rPr lang="en-US" dirty="0" smtClean="0"/>
              <a:t>mm X 5 </a:t>
            </a:r>
            <a:r>
              <a:rPr lang="en-US" dirty="0"/>
              <a:t>mm).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287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raised by this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AutoNum type="arabicParenBoth"/>
            </a:pPr>
            <a:r>
              <a:rPr lang="en-US" dirty="0" smtClean="0"/>
              <a:t>the </a:t>
            </a:r>
            <a:r>
              <a:rPr lang="en-US" dirty="0"/>
              <a:t>WF-UBM </a:t>
            </a:r>
            <a:r>
              <a:rPr lang="en-US" dirty="0" smtClean="0"/>
              <a:t>could </a:t>
            </a:r>
            <a:r>
              <a:rPr lang="en-US" dirty="0"/>
              <a:t>detect the EOM insertions as accurately as the early model (HUBM) in both primary cases and </a:t>
            </a:r>
            <a:r>
              <a:rPr lang="en-US" dirty="0" smtClean="0"/>
              <a:t>reoperations</a:t>
            </a:r>
            <a:endParaRPr lang="en-US" dirty="0"/>
          </a:p>
          <a:p>
            <a:pPr marL="514350" indent="-514350">
              <a:buAutoNum type="arabicParenBoth"/>
            </a:pPr>
            <a:r>
              <a:rPr lang="en-US" dirty="0" smtClean="0"/>
              <a:t>the </a:t>
            </a:r>
            <a:r>
              <a:rPr lang="en-US" dirty="0"/>
              <a:t>range of detection of the EOM insertion was greater than attainable with the older </a:t>
            </a:r>
            <a:r>
              <a:rPr lang="en-US" dirty="0" smtClean="0"/>
              <a:t>model</a:t>
            </a:r>
            <a:endParaRPr lang="en-US" dirty="0"/>
          </a:p>
          <a:p>
            <a:pPr marL="514350" indent="-514350">
              <a:buAutoNum type="arabicParenBoth"/>
            </a:pPr>
            <a:r>
              <a:rPr lang="en-US" dirty="0" smtClean="0"/>
              <a:t>the </a:t>
            </a:r>
            <a:r>
              <a:rPr lang="en-US" dirty="0"/>
              <a:t>SUBM could also differentiate a pseudo- tendon from the true insertion of a previously recessed EOM.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695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ullSizeRender 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66" r="-23266"/>
          <a:stretch>
            <a:fillRect/>
          </a:stretch>
        </p:blipFill>
        <p:spPr>
          <a:xfrm>
            <a:off x="-1311417" y="627530"/>
            <a:ext cx="9998217" cy="5498634"/>
          </a:xfrm>
        </p:spPr>
      </p:pic>
    </p:spTree>
    <p:extLst>
      <p:ext uri="{BB962C8B-B14F-4D97-AF65-F5344CB8AC3E}">
        <p14:creationId xmlns:p14="http://schemas.microsoft.com/office/powerpoint/2010/main" val="4114693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ullSizeRender 6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94" r="-19494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no </a:t>
            </a:r>
            <a:r>
              <a:rPr lang="en-US" dirty="0" err="1"/>
              <a:t>calliper</a:t>
            </a:r>
            <a:r>
              <a:rPr lang="en-US" dirty="0"/>
              <a:t> was needed if the muscle was within 14 mm of the </a:t>
            </a:r>
            <a:r>
              <a:rPr lang="en-US" dirty="0" err="1"/>
              <a:t>limbus</a:t>
            </a:r>
            <a:r>
              <a:rPr lang="en-US" dirty="0"/>
              <a:t>, as the horizontal field of view of the probe is 14 mm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487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9923" b="-9923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degree of agreement between the two methods was very good.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/>
              <a:t>the measurements were within the 1.0mm difference that we considered to be ‘clinically acceptable’. </a:t>
            </a:r>
            <a:endParaRPr lang="en-US" dirty="0" smtClean="0"/>
          </a:p>
          <a:p>
            <a:r>
              <a:rPr lang="en-US" dirty="0"/>
              <a:t>The interclass correlation coefficient was 0.98, consistent with ‘excellent’ correlation between the two methods of measurement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503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Ultrasound </a:t>
            </a:r>
            <a:r>
              <a:rPr lang="en-US" dirty="0" err="1"/>
              <a:t>biomicroscope</a:t>
            </a:r>
            <a:r>
              <a:rPr lang="en-US" dirty="0"/>
              <a:t> (UBM) is a </a:t>
            </a:r>
            <a:r>
              <a:rPr lang="en-US" dirty="0" smtClean="0"/>
              <a:t>high</a:t>
            </a:r>
            <a:r>
              <a:rPr lang="en-US" dirty="0"/>
              <a:t> </a:t>
            </a:r>
            <a:r>
              <a:rPr lang="en-US" dirty="0" smtClean="0"/>
              <a:t>frequency </a:t>
            </a:r>
            <a:r>
              <a:rPr lang="en-US" dirty="0"/>
              <a:t>(50 MHz) machine </a:t>
            </a:r>
            <a:r>
              <a:rPr lang="en-US" dirty="0" smtClean="0"/>
              <a:t>that </a:t>
            </a:r>
            <a:r>
              <a:rPr lang="en-US" dirty="0"/>
              <a:t>depicts the </a:t>
            </a:r>
            <a:r>
              <a:rPr lang="en-US" dirty="0" smtClean="0"/>
              <a:t>architecture </a:t>
            </a:r>
            <a:r>
              <a:rPr lang="en-US" dirty="0"/>
              <a:t>anterior segment structures of the eye in detail</a:t>
            </a:r>
            <a:r>
              <a:rPr lang="en-US" dirty="0" smtClean="0"/>
              <a:t>, attaining </a:t>
            </a:r>
            <a:r>
              <a:rPr lang="en-US" dirty="0"/>
              <a:t>a degree of resolution not possible with </a:t>
            </a:r>
            <a:r>
              <a:rPr lang="en-US" dirty="0" smtClean="0"/>
              <a:t>the conventional </a:t>
            </a:r>
            <a:r>
              <a:rPr lang="en-US" dirty="0"/>
              <a:t>10 MHz ophthalmic </a:t>
            </a:r>
            <a:r>
              <a:rPr lang="en-US" dirty="0" smtClean="0"/>
              <a:t>ultrasound</a:t>
            </a:r>
          </a:p>
          <a:p>
            <a:r>
              <a:rPr lang="en-US" dirty="0" smtClean="0"/>
              <a:t>Before surgery</a:t>
            </a:r>
            <a:r>
              <a:rPr lang="en-US" dirty="0"/>
              <a:t>, </a:t>
            </a:r>
            <a:r>
              <a:rPr lang="en-US" dirty="0" smtClean="0"/>
              <a:t>can accurately </a:t>
            </a:r>
            <a:r>
              <a:rPr lang="en-US" dirty="0"/>
              <a:t>define the point of insertion of </a:t>
            </a:r>
            <a:r>
              <a:rPr lang="en-US" dirty="0" smtClean="0"/>
              <a:t>the muscles </a:t>
            </a:r>
            <a:r>
              <a:rPr lang="en-US" dirty="0"/>
              <a:t>in relation to the </a:t>
            </a:r>
            <a:r>
              <a:rPr lang="en-US" dirty="0" err="1"/>
              <a:t>limbus</a:t>
            </a:r>
            <a:r>
              <a:rPr lang="en-US" dirty="0"/>
              <a:t> </a:t>
            </a:r>
            <a:r>
              <a:rPr lang="en-US" dirty="0" smtClean="0"/>
              <a:t>improving planning for </a:t>
            </a:r>
            <a:r>
              <a:rPr lang="en-US" dirty="0"/>
              <a:t>surgical procedures subsequently </a:t>
            </a:r>
            <a:r>
              <a:rPr lang="en-US" dirty="0" smtClean="0"/>
              <a:t>needed?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5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Pseudotendon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 descr="FullSizeRender 5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745" b="-21745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Max. distance measured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-9770" r="-97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2498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relating to the </a:t>
            </a:r>
            <a:r>
              <a:rPr lang="en-US" dirty="0" err="1"/>
              <a:t>localisation</a:t>
            </a:r>
            <a:r>
              <a:rPr lang="en-US" dirty="0"/>
              <a:t> of this muscle before the start of procedure </a:t>
            </a:r>
            <a:r>
              <a:rPr lang="en-US" dirty="0" smtClean="0"/>
              <a:t>is </a:t>
            </a:r>
            <a:r>
              <a:rPr lang="en-US" dirty="0"/>
              <a:t>vital in planning of surgical approach. </a:t>
            </a:r>
          </a:p>
          <a:p>
            <a:r>
              <a:rPr lang="en-US" dirty="0"/>
              <a:t>when there is a limitation of movement of an eye within a few days after surgery or after orbit trauma, it is critical to differentiate a slipped muscle from a paretic muscle. </a:t>
            </a:r>
          </a:p>
          <a:p>
            <a:r>
              <a:rPr lang="en-US" dirty="0"/>
              <a:t>much larger area of capture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161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ullSizeRender-19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69" r="-13469"/>
          <a:stretch>
            <a:fillRect/>
          </a:stretch>
        </p:blipFill>
        <p:spPr>
          <a:xfrm>
            <a:off x="-1108893" y="438727"/>
            <a:ext cx="10807075" cy="6243657"/>
          </a:xfrm>
        </p:spPr>
      </p:pic>
    </p:spTree>
    <p:extLst>
      <p:ext uri="{BB962C8B-B14F-4D97-AF65-F5344CB8AC3E}">
        <p14:creationId xmlns:p14="http://schemas.microsoft.com/office/powerpoint/2010/main" val="997185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FullSizeRender-22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142" r="-28142"/>
          <a:stretch>
            <a:fillRect/>
          </a:stretch>
        </p:blipFill>
        <p:spPr/>
      </p:pic>
      <p:pic>
        <p:nvPicPr>
          <p:cNvPr id="8" name="Content Placeholder 7" descr="FullSizeRender-21.jpg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9" t="4034" r="22130" b="-4034"/>
          <a:stretch/>
        </p:blipFill>
        <p:spPr>
          <a:xfrm>
            <a:off x="4495800" y="1884867"/>
            <a:ext cx="4557882" cy="4525963"/>
          </a:xfrm>
        </p:spPr>
      </p:pic>
    </p:spTree>
    <p:extLst>
      <p:ext uri="{BB962C8B-B14F-4D97-AF65-F5344CB8AC3E}">
        <p14:creationId xmlns:p14="http://schemas.microsoft.com/office/powerpoint/2010/main" val="3399830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44 MR and 35 </a:t>
            </a:r>
            <a:r>
              <a:rPr lang="en-US" dirty="0" smtClean="0"/>
              <a:t>LR</a:t>
            </a:r>
          </a:p>
          <a:p>
            <a:r>
              <a:rPr lang="en-US" dirty="0"/>
              <a:t>The ICC calculated to compare the </a:t>
            </a:r>
            <a:r>
              <a:rPr lang="en-US" dirty="0" smtClean="0"/>
              <a:t>reliability</a:t>
            </a:r>
          </a:p>
          <a:p>
            <a:r>
              <a:rPr lang="en-US" dirty="0"/>
              <a:t>Values between 0.81 and 1.00 </a:t>
            </a:r>
            <a:r>
              <a:rPr lang="en-US" dirty="0" smtClean="0"/>
              <a:t>are considered </a:t>
            </a:r>
            <a:r>
              <a:rPr lang="en-US" dirty="0"/>
              <a:t>excellent and those between 0.61 to 0.80 </a:t>
            </a:r>
            <a:r>
              <a:rPr lang="en-US" dirty="0" smtClean="0"/>
              <a:t>are good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0.71, good </a:t>
            </a:r>
            <a:r>
              <a:rPr lang="en-US" dirty="0" err="1" smtClean="0">
                <a:solidFill>
                  <a:srgbClr val="FF0000"/>
                </a:solidFill>
              </a:rPr>
              <a:t>intraclass</a:t>
            </a:r>
            <a:r>
              <a:rPr lang="en-US" dirty="0" smtClean="0">
                <a:solidFill>
                  <a:srgbClr val="FF0000"/>
                </a:solidFill>
              </a:rPr>
              <a:t> correlation coefficient</a:t>
            </a:r>
          </a:p>
          <a:p>
            <a:r>
              <a:rPr lang="en-US" dirty="0"/>
              <a:t>UBM slightly </a:t>
            </a:r>
            <a:r>
              <a:rPr lang="en-US" dirty="0" smtClean="0"/>
              <a:t>overestimated </a:t>
            </a:r>
            <a:r>
              <a:rPr lang="en-US" dirty="0"/>
              <a:t>those measured at surgery, a variation due </a:t>
            </a:r>
            <a:r>
              <a:rPr lang="en-US" dirty="0" smtClean="0"/>
              <a:t>perhaps to </a:t>
            </a:r>
            <a:r>
              <a:rPr lang="en-US" dirty="0"/>
              <a:t>the resolving power of the UBM or to the inaccuracy </a:t>
            </a:r>
            <a:r>
              <a:rPr lang="en-US" dirty="0" smtClean="0"/>
              <a:t>of the </a:t>
            </a:r>
            <a:r>
              <a:rPr lang="en-US" dirty="0"/>
              <a:t>technique</a:t>
            </a:r>
          </a:p>
        </p:txBody>
      </p:sp>
      <p:pic>
        <p:nvPicPr>
          <p:cNvPr id="5" name="Content Placeholder 4" descr="FullSizeRender-20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324" b="-71324"/>
          <a:stretch>
            <a:fillRect/>
          </a:stretch>
        </p:blipFill>
        <p:spPr>
          <a:xfrm>
            <a:off x="4495800" y="845036"/>
            <a:ext cx="4364070" cy="5475082"/>
          </a:xfrm>
        </p:spPr>
      </p:pic>
    </p:spTree>
    <p:extLst>
      <p:ext uri="{BB962C8B-B14F-4D97-AF65-F5344CB8AC3E}">
        <p14:creationId xmlns:p14="http://schemas.microsoft.com/office/powerpoint/2010/main" val="381038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FullSizeRender-2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53" r="-9953"/>
          <a:stretch>
            <a:fillRect/>
          </a:stretch>
        </p:blipFill>
        <p:spPr>
          <a:xfrm>
            <a:off x="-659391" y="612588"/>
            <a:ext cx="10025384" cy="5513575"/>
          </a:xfrm>
        </p:spPr>
      </p:pic>
    </p:spTree>
    <p:extLst>
      <p:ext uri="{BB962C8B-B14F-4D97-AF65-F5344CB8AC3E}">
        <p14:creationId xmlns:p14="http://schemas.microsoft.com/office/powerpoint/2010/main" val="99479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ullSizeRender-24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366" r="-383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6140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ullSizeRender-23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320" r="-94320"/>
          <a:stretch>
            <a:fillRect/>
          </a:stretch>
        </p:blipFill>
        <p:spPr>
          <a:xfrm>
            <a:off x="-164353" y="776942"/>
            <a:ext cx="8851153" cy="5753230"/>
          </a:xfrm>
        </p:spPr>
      </p:pic>
    </p:spTree>
    <p:extLst>
      <p:ext uri="{BB962C8B-B14F-4D97-AF65-F5344CB8AC3E}">
        <p14:creationId xmlns:p14="http://schemas.microsoft.com/office/powerpoint/2010/main" val="3432167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facts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longest </a:t>
            </a:r>
            <a:r>
              <a:rPr lang="en-US" dirty="0"/>
              <a:t>horizontal muscle insertion distance from </a:t>
            </a:r>
            <a:r>
              <a:rPr lang="en-US" dirty="0" err="1" smtClean="0"/>
              <a:t>limbus</a:t>
            </a:r>
            <a:r>
              <a:rPr lang="en-US" dirty="0" smtClean="0"/>
              <a:t> </a:t>
            </a:r>
            <a:r>
              <a:rPr lang="en-US" dirty="0"/>
              <a:t>measurable by UBM was 12 mm for the MR </a:t>
            </a:r>
            <a:r>
              <a:rPr lang="en-US" dirty="0" smtClean="0"/>
              <a:t>and 14 </a:t>
            </a:r>
            <a:r>
              <a:rPr lang="en-US" dirty="0"/>
              <a:t>mm for </a:t>
            </a:r>
            <a:r>
              <a:rPr lang="en-US" dirty="0" smtClean="0"/>
              <a:t>LR</a:t>
            </a:r>
          </a:p>
          <a:p>
            <a:r>
              <a:rPr lang="en-US" dirty="0" smtClean="0"/>
              <a:t>UBM </a:t>
            </a:r>
            <a:r>
              <a:rPr lang="en-US" dirty="0"/>
              <a:t>was able to </a:t>
            </a:r>
            <a:r>
              <a:rPr lang="en-US" dirty="0" smtClean="0"/>
              <a:t>differentiate </a:t>
            </a:r>
            <a:r>
              <a:rPr lang="en-US" dirty="0" err="1" smtClean="0"/>
              <a:t>pseudotendon</a:t>
            </a:r>
            <a:r>
              <a:rPr lang="en-US" dirty="0" smtClean="0"/>
              <a:t> from the </a:t>
            </a:r>
            <a:r>
              <a:rPr lang="en-US" dirty="0"/>
              <a:t>true insertion. The muscle insertion was </a:t>
            </a:r>
            <a:r>
              <a:rPr lang="en-US" dirty="0" smtClean="0"/>
              <a:t>characterized by </a:t>
            </a:r>
            <a:r>
              <a:rPr lang="en-US" dirty="0"/>
              <a:t>a potential space located between the global surface </a:t>
            </a:r>
            <a:r>
              <a:rPr lang="en-US" dirty="0" smtClean="0"/>
              <a:t>of the </a:t>
            </a:r>
            <a:r>
              <a:rPr lang="en-US" dirty="0"/>
              <a:t>muscle and the sclera, and which </a:t>
            </a:r>
            <a:r>
              <a:rPr lang="en-US" dirty="0" smtClean="0"/>
              <a:t>terminated just </a:t>
            </a:r>
            <a:r>
              <a:rPr lang="en-US" dirty="0"/>
              <a:t>behind the insertion into the </a:t>
            </a:r>
            <a:r>
              <a:rPr lang="en-US" dirty="0" smtClean="0"/>
              <a:t>sclera. </a:t>
            </a:r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reflectivity </a:t>
            </a:r>
            <a:r>
              <a:rPr lang="en-US" dirty="0" smtClean="0"/>
              <a:t>of the </a:t>
            </a:r>
            <a:r>
              <a:rPr lang="en-US" dirty="0" err="1"/>
              <a:t>pseudotendons</a:t>
            </a:r>
            <a:r>
              <a:rPr lang="en-US" dirty="0"/>
              <a:t> was not distinguishable from that </a:t>
            </a:r>
            <a:r>
              <a:rPr lang="en-US" dirty="0" smtClean="0"/>
              <a:t>of overlying </a:t>
            </a:r>
            <a:r>
              <a:rPr lang="en-US" dirty="0"/>
              <a:t>soft tissue and underlying </a:t>
            </a:r>
            <a:r>
              <a:rPr lang="en-US" dirty="0" smtClean="0"/>
              <a:t>sclera</a:t>
            </a:r>
            <a:r>
              <a:rPr lang="en-US" dirty="0"/>
              <a:t> </a:t>
            </a:r>
            <a:r>
              <a:rPr lang="en-US" dirty="0" smtClean="0"/>
              <a:t>(no </a:t>
            </a:r>
            <a:r>
              <a:rPr lang="en-US" dirty="0"/>
              <a:t>potential </a:t>
            </a:r>
            <a:r>
              <a:rPr lang="en-US" dirty="0" smtClean="0"/>
              <a:t>space).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790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759</Words>
  <Application>Microsoft Macintosh PowerPoint</Application>
  <PresentationFormat>On-screen Show (4:3)</PresentationFormat>
  <Paragraphs>59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UBM IN STRABISMUS</vt:lpstr>
      <vt:lpstr>PowerPoint Presentation</vt:lpstr>
      <vt:lpstr>PowerPoint Presentation</vt:lpstr>
      <vt:lpstr>PowerPoint Presentation</vt:lpstr>
      <vt:lpstr>Results</vt:lpstr>
      <vt:lpstr>PowerPoint Presentation</vt:lpstr>
      <vt:lpstr>PowerPoint Presentation</vt:lpstr>
      <vt:lpstr>PowerPoint Presentation</vt:lpstr>
      <vt:lpstr>Interesting facts </vt:lpstr>
      <vt:lpstr>PowerPoint Presentation</vt:lpstr>
      <vt:lpstr>PowerPoint Presentation</vt:lpstr>
      <vt:lpstr>PowerPoint Presentation</vt:lpstr>
      <vt:lpstr>From the previous 3 studies</vt:lpstr>
      <vt:lpstr>PowerPoint Presentation</vt:lpstr>
      <vt:lpstr>WF-UBM vs older models</vt:lpstr>
      <vt:lpstr>Questions raised by this study</vt:lpstr>
      <vt:lpstr>PowerPoint Presentation</vt:lpstr>
      <vt:lpstr>PowerPoint Presentation</vt:lpstr>
      <vt:lpstr>Results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UBM IN STRABISMUS</dc:title>
  <dc:creator>Dina El Sayed</dc:creator>
  <cp:lastModifiedBy>Dina El Sayed</cp:lastModifiedBy>
  <cp:revision>20</cp:revision>
  <dcterms:created xsi:type="dcterms:W3CDTF">2017-05-13T23:28:06Z</dcterms:created>
  <dcterms:modified xsi:type="dcterms:W3CDTF">2017-05-15T09:39:45Z</dcterms:modified>
</cp:coreProperties>
</file>